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4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73"/>
  </p:notesMasterIdLst>
  <p:handoutMasterIdLst>
    <p:handoutMasterId r:id="rId74"/>
  </p:handoutMasterIdLst>
  <p:sldIdLst>
    <p:sldId id="256" r:id="rId2"/>
    <p:sldId id="257" r:id="rId3"/>
    <p:sldId id="663" r:id="rId4"/>
    <p:sldId id="860" r:id="rId5"/>
    <p:sldId id="820" r:id="rId6"/>
    <p:sldId id="929" r:id="rId7"/>
    <p:sldId id="859" r:id="rId8"/>
    <p:sldId id="984" r:id="rId9"/>
    <p:sldId id="985" r:id="rId10"/>
    <p:sldId id="823" r:id="rId11"/>
    <p:sldId id="825" r:id="rId12"/>
    <p:sldId id="979" r:id="rId13"/>
    <p:sldId id="980" r:id="rId14"/>
    <p:sldId id="1031" r:id="rId15"/>
    <p:sldId id="826" r:id="rId16"/>
    <p:sldId id="931" r:id="rId17"/>
    <p:sldId id="894" r:id="rId18"/>
    <p:sldId id="896" r:id="rId19"/>
    <p:sldId id="830" r:id="rId20"/>
    <p:sldId id="897" r:id="rId21"/>
    <p:sldId id="898" r:id="rId22"/>
    <p:sldId id="899" r:id="rId23"/>
    <p:sldId id="864" r:id="rId24"/>
    <p:sldId id="974" r:id="rId25"/>
    <p:sldId id="1032" r:id="rId26"/>
    <p:sldId id="862" r:id="rId27"/>
    <p:sldId id="863" r:id="rId28"/>
    <p:sldId id="932" r:id="rId29"/>
    <p:sldId id="1033" r:id="rId30"/>
    <p:sldId id="1034" r:id="rId31"/>
    <p:sldId id="1035" r:id="rId32"/>
    <p:sldId id="1038" r:id="rId33"/>
    <p:sldId id="1037" r:id="rId34"/>
    <p:sldId id="1017" r:id="rId35"/>
    <p:sldId id="900" r:id="rId36"/>
    <p:sldId id="1016" r:id="rId37"/>
    <p:sldId id="1030" r:id="rId38"/>
    <p:sldId id="946" r:id="rId39"/>
    <p:sldId id="947" r:id="rId40"/>
    <p:sldId id="948" r:id="rId41"/>
    <p:sldId id="949" r:id="rId42"/>
    <p:sldId id="950" r:id="rId43"/>
    <p:sldId id="951" r:id="rId44"/>
    <p:sldId id="952" r:id="rId45"/>
    <p:sldId id="953" r:id="rId46"/>
    <p:sldId id="1040" r:id="rId47"/>
    <p:sldId id="901" r:id="rId48"/>
    <p:sldId id="944" r:id="rId49"/>
    <p:sldId id="919" r:id="rId50"/>
    <p:sldId id="921" r:id="rId51"/>
    <p:sldId id="904" r:id="rId52"/>
    <p:sldId id="954" r:id="rId53"/>
    <p:sldId id="955" r:id="rId54"/>
    <p:sldId id="956" r:id="rId55"/>
    <p:sldId id="957" r:id="rId56"/>
    <p:sldId id="958" r:id="rId57"/>
    <p:sldId id="959" r:id="rId58"/>
    <p:sldId id="960" r:id="rId59"/>
    <p:sldId id="961" r:id="rId60"/>
    <p:sldId id="962" r:id="rId61"/>
    <p:sldId id="963" r:id="rId62"/>
    <p:sldId id="964" r:id="rId63"/>
    <p:sldId id="965" r:id="rId64"/>
    <p:sldId id="966" r:id="rId65"/>
    <p:sldId id="967" r:id="rId66"/>
    <p:sldId id="905" r:id="rId67"/>
    <p:sldId id="906" r:id="rId68"/>
    <p:sldId id="923" r:id="rId69"/>
    <p:sldId id="926" r:id="rId70"/>
    <p:sldId id="928" r:id="rId71"/>
    <p:sldId id="1039"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5" autoAdjust="0"/>
    <p:restoredTop sz="92239" autoAdjust="0"/>
  </p:normalViewPr>
  <p:slideViewPr>
    <p:cSldViewPr snapToGrid="0" snapToObjects="1">
      <p:cViewPr varScale="1">
        <p:scale>
          <a:sx n="61" d="100"/>
          <a:sy n="61" d="100"/>
        </p:scale>
        <p:origin x="232" y="9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2/25/20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2/25/20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14</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15</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19</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23</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24</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25</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37</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38</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39</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40</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3</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41</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42</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43</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44</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5</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59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7</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68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8</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9</a:t>
            </a:fld>
            <a:endParaRPr lang="en-US"/>
          </a:p>
        </p:txBody>
      </p:sp>
    </p:spTree>
    <p:extLst>
      <p:ext uri="{BB962C8B-B14F-4D97-AF65-F5344CB8AC3E}">
        <p14:creationId xmlns:p14="http://schemas.microsoft.com/office/powerpoint/2010/main" val="635930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10</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11</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13</a:t>
            </a:fld>
            <a:endParaRPr lang="en-US" dirty="0"/>
          </a:p>
        </p:txBody>
      </p:sp>
    </p:spTree>
    <p:extLst>
      <p:ext uri="{BB962C8B-B14F-4D97-AF65-F5344CB8AC3E}">
        <p14:creationId xmlns:p14="http://schemas.microsoft.com/office/powerpoint/2010/main" val="54269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xml"/><Relationship Id="rId7" Type="http://schemas.openxmlformats.org/officeDocument/2006/relationships/image" Target="../media/image1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17.jpeg"/><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wm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14.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15.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6.xml"/><Relationship Id="rId7" Type="http://schemas.openxmlformats.org/officeDocument/2006/relationships/image" Target="../media/image39.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slideLayout" Target="../slideLayouts/slideLayout2.xml"/><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9.xml"/><Relationship Id="rId7" Type="http://schemas.openxmlformats.org/officeDocument/2006/relationships/image" Target="../media/image41.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40.png"/><Relationship Id="rId11" Type="http://schemas.openxmlformats.org/officeDocument/2006/relationships/image" Target="../media/image39.png"/><Relationship Id="rId5" Type="http://schemas.openxmlformats.org/officeDocument/2006/relationships/notesSlide" Target="../notesSlides/notesSlide13.xml"/><Relationship Id="rId10" Type="http://schemas.openxmlformats.org/officeDocument/2006/relationships/image" Target="../media/image43.png"/><Relationship Id="rId4" Type="http://schemas.openxmlformats.org/officeDocument/2006/relationships/slideLayout" Target="../slideLayouts/slideLayout2.xml"/><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2.xml"/><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Layout" Target="../slideLayouts/slideLayout2.xml"/><Relationship Id="rId11" Type="http://schemas.openxmlformats.org/officeDocument/2006/relationships/image" Target="../media/image51.png"/><Relationship Id="rId5" Type="http://schemas.openxmlformats.org/officeDocument/2006/relationships/tags" Target="../tags/tag14.xml"/><Relationship Id="rId10" Type="http://schemas.openxmlformats.org/officeDocument/2006/relationships/image" Target="../media/image50.png"/><Relationship Id="rId4" Type="http://schemas.openxmlformats.org/officeDocument/2006/relationships/tags" Target="../tags/tag13.xml"/><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2.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wmf"/><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notesSlide" Target="../notesSlides/notesSlide25.xml"/><Relationship Id="rId7"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tags" Target="../tags/tag32.xml"/><Relationship Id="rId18" Type="http://schemas.openxmlformats.org/officeDocument/2006/relationships/image" Target="../media/image74.png"/><Relationship Id="rId26" Type="http://schemas.openxmlformats.org/officeDocument/2006/relationships/image" Target="../media/image81.png"/><Relationship Id="rId3" Type="http://schemas.openxmlformats.org/officeDocument/2006/relationships/tags" Target="../tags/tag22.xml"/><Relationship Id="rId21" Type="http://schemas.openxmlformats.org/officeDocument/2006/relationships/image" Target="../media/image96.png"/><Relationship Id="rId7" Type="http://schemas.openxmlformats.org/officeDocument/2006/relationships/tags" Target="../tags/tag26.xml"/><Relationship Id="rId12" Type="http://schemas.openxmlformats.org/officeDocument/2006/relationships/tags" Target="../tags/tag31.xml"/><Relationship Id="rId17" Type="http://schemas.openxmlformats.org/officeDocument/2006/relationships/image" Target="../media/image73.png"/><Relationship Id="rId25" Type="http://schemas.openxmlformats.org/officeDocument/2006/relationships/image" Target="../media/image97.png"/><Relationship Id="rId2" Type="http://schemas.openxmlformats.org/officeDocument/2006/relationships/tags" Target="../tags/tag21.xml"/><Relationship Id="rId16" Type="http://schemas.openxmlformats.org/officeDocument/2006/relationships/slideLayout" Target="../slideLayouts/slideLayout2.xml"/><Relationship Id="rId20" Type="http://schemas.openxmlformats.org/officeDocument/2006/relationships/image" Target="../media/image76.png"/><Relationship Id="rId29" Type="http://schemas.openxmlformats.org/officeDocument/2006/relationships/image" Target="../media/image100.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tags" Target="../tags/tag30.xml"/><Relationship Id="rId24" Type="http://schemas.openxmlformats.org/officeDocument/2006/relationships/image" Target="../media/image79.png"/><Relationship Id="rId5" Type="http://schemas.openxmlformats.org/officeDocument/2006/relationships/tags" Target="../tags/tag24.xml"/><Relationship Id="rId15" Type="http://schemas.openxmlformats.org/officeDocument/2006/relationships/tags" Target="../tags/tag34.xml"/><Relationship Id="rId23" Type="http://schemas.openxmlformats.org/officeDocument/2006/relationships/image" Target="../media/image80.png"/><Relationship Id="rId28" Type="http://schemas.openxmlformats.org/officeDocument/2006/relationships/image" Target="../media/image99.png"/><Relationship Id="rId10" Type="http://schemas.openxmlformats.org/officeDocument/2006/relationships/tags" Target="../tags/tag29.xml"/><Relationship Id="rId19" Type="http://schemas.openxmlformats.org/officeDocument/2006/relationships/image" Target="../media/image75.png"/><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tags" Target="../tags/tag33.xml"/><Relationship Id="rId22" Type="http://schemas.openxmlformats.org/officeDocument/2006/relationships/image" Target="../media/image78.png"/><Relationship Id="rId27" Type="http://schemas.openxmlformats.org/officeDocument/2006/relationships/image" Target="../media/image98.png"/></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102.png"/></Relationships>
</file>

<file path=ppt/slides/_rels/slide6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0.png"/><Relationship Id="rId3" Type="http://schemas.openxmlformats.org/officeDocument/2006/relationships/tags" Target="../tags/tag38.xml"/><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slideLayout" Target="../slideLayouts/slideLayout2.xml"/><Relationship Id="rId10" Type="http://schemas.openxmlformats.org/officeDocument/2006/relationships/image" Target="../media/image107.png"/><Relationship Id="rId4" Type="http://schemas.openxmlformats.org/officeDocument/2006/relationships/tags" Target="../tags/tag39.xml"/><Relationship Id="rId9"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6.pn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image" Target="../media/image5.wmf"/><Relationship Id="rId9"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1.xml"/><Relationship Id="rId1" Type="http://schemas.openxmlformats.org/officeDocument/2006/relationships/tags" Target="../tags/tag40.xml"/><Relationship Id="rId5" Type="http://schemas.openxmlformats.org/officeDocument/2006/relationships/image" Target="../media/image112.png"/><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wmf"/><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wmf"/><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14</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630073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1918240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22</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23</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mc:Choice xmlns:a14="http://schemas.microsoft.com/office/drawing/2010/main"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sym typeface="Symbol" pitchFamily="18" charset="2"/>
                      </a:rPr>
                      <m:t>𝛾</m:t>
                    </m:r>
                    <m:r>
                      <a:rPr lang="en-US" smtClean="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sym typeface="Symbol" pitchFamily="18" charset="2"/>
                      </a:rPr>
                      <m:t>𝛄</m:t>
                    </m:r>
                    <m:r>
                      <a:rPr lang="en-US" b="1">
                        <a:sym typeface="Symbol" pitchFamily="18" charset="2"/>
                      </a:rPr>
                      <m:t>=</m:t>
                    </m:r>
                    <m:r>
                      <a:rPr lang="en-US" b="1" i="1">
                        <a:sym typeface="Symbol" pitchFamily="18" charset="2"/>
                      </a:rPr>
                      <m:t>𝟎</m:t>
                    </m:r>
                    <m:r>
                      <a:rPr lang="en-US" b="1">
                        <a:sym typeface="Symbol" pitchFamily="18" charset="2"/>
                      </a:rPr>
                      <m:t>.</m:t>
                    </m:r>
                    <m:r>
                      <a:rPr lang="en-US" b="1" i="1">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24</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mc:Choice xmlns:a14="http://schemas.microsoft.com/office/drawing/2010/main"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sym typeface="Symbol" pitchFamily="18" charset="2"/>
                      </a:rPr>
                      <m:t>𝛾</m:t>
                    </m:r>
                    <m:r>
                      <a:rPr lang="en-US" smtClean="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sym typeface="Symbol" pitchFamily="18" charset="2"/>
                      </a:rPr>
                      <m:t>𝛄</m:t>
                    </m:r>
                    <m:r>
                      <a:rPr lang="en-US" b="1">
                        <a:sym typeface="Symbol" pitchFamily="18" charset="2"/>
                      </a:rPr>
                      <m:t>=</m:t>
                    </m:r>
                    <m:r>
                      <a:rPr lang="en-US" b="1" i="1">
                        <a:sym typeface="Symbol" pitchFamily="18" charset="2"/>
                      </a:rPr>
                      <m:t>𝟎</m:t>
                    </m:r>
                    <m:r>
                      <a:rPr lang="en-US" b="1">
                        <a:sym typeface="Symbol" pitchFamily="18" charset="2"/>
                      </a:rPr>
                      <m:t>.</m:t>
                    </m:r>
                    <m:r>
                      <a:rPr lang="en-US" b="1" i="1">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25</a:t>
            </a:fld>
            <a:endParaRPr 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26</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m:t>𝛾</m:t>
                    </m:r>
                    <m:r>
                      <a:rPr lang="en-US" smtClean="0"/>
                      <m:t>=1</m:t>
                    </m:r>
                  </m:oMath>
                </a14:m>
                <a:r>
                  <a:rPr lang="en-US" dirty="0"/>
                  <a:t>, what is the optimal policy?</a:t>
                </a:r>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28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m:t>𝛾</m:t>
                    </m:r>
                    <m:r>
                      <a:rPr lang="en-US" smtClean="0"/>
                      <m:t>=1</m:t>
                    </m:r>
                  </m:oMath>
                </a14:m>
                <a:r>
                  <a:rPr lang="en-US" dirty="0"/>
                  <a:t>, what is the optimal policy?</a:t>
                </a:r>
              </a:p>
              <a:p>
                <a:pPr lvl="2"/>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52718"/>
            <a:ext cx="8811491" cy="1371600"/>
          </a:xfrm>
        </p:spPr>
        <p:txBody>
          <a:bodyPr/>
          <a:lstStyle/>
          <a:p>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0803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m:t>𝛾</m:t>
                    </m:r>
                    <m:r>
                      <a:rPr lang="en-US" smtClean="0"/>
                      <m:t>=1</m:t>
                    </m:r>
                  </m:oMath>
                </a14:m>
                <a:r>
                  <a:rPr lang="en-US" dirty="0"/>
                  <a:t>, what is the optimal policy?</a:t>
                </a:r>
              </a:p>
              <a:p>
                <a:pPr lvl="2"/>
                <a:endParaRPr lang="en-US" dirty="0"/>
              </a:p>
              <a:p>
                <a:r>
                  <a:rPr lang="en-US" dirty="0"/>
                  <a:t>For </a:t>
                </a:r>
                <a14:m>
                  <m:oMath xmlns:m="http://schemas.openxmlformats.org/officeDocument/2006/math">
                    <m:r>
                      <a:rPr lang="en-US"/>
                      <m:t>𝛾</m:t>
                    </m:r>
                    <m:r>
                      <a:rPr lang="en-US" smtClean="0"/>
                      <m:t>=0.1</m:t>
                    </m:r>
                  </m:oMath>
                </a14:m>
                <a:r>
                  <a:rPr lang="en-US" dirty="0"/>
                  <a:t>, what is the optimal policy?</a:t>
                </a:r>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30</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m:t>𝛾</m:t>
                    </m:r>
                    <m:r>
                      <a:rPr lang="en-US" smtClean="0"/>
                      <m:t>=1</m:t>
                    </m:r>
                  </m:oMath>
                </a14:m>
                <a:r>
                  <a:rPr lang="en-US" dirty="0"/>
                  <a:t>, what is the optimal policy?</a:t>
                </a:r>
              </a:p>
              <a:p>
                <a:pPr lvl="2"/>
                <a:endParaRPr lang="en-US" dirty="0"/>
              </a:p>
              <a:p>
                <a:r>
                  <a:rPr lang="en-US" dirty="0"/>
                  <a:t>For </a:t>
                </a:r>
                <a14:m>
                  <m:oMath xmlns:m="http://schemas.openxmlformats.org/officeDocument/2006/math">
                    <m:r>
                      <a:rPr lang="en-US"/>
                      <m:t>𝛾</m:t>
                    </m:r>
                    <m:r>
                      <a:rPr lang="en-US" smtClean="0"/>
                      <m:t>=0.1</m:t>
                    </m:r>
                  </m:oMath>
                </a14:m>
                <a:r>
                  <a:rPr lang="en-US" dirty="0"/>
                  <a:t>, what is the optimal policy?</a:t>
                </a:r>
              </a:p>
              <a:p>
                <a:pPr lvl="2"/>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31</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m:t>𝛾</m:t>
                    </m:r>
                    <m:r>
                      <a:rPr lang="en-US" smtClean="0"/>
                      <m:t>=1</m:t>
                    </m:r>
                  </m:oMath>
                </a14:m>
                <a:r>
                  <a:rPr lang="en-US" dirty="0"/>
                  <a:t>, what is the optimal policy?</a:t>
                </a:r>
              </a:p>
              <a:p>
                <a:pPr lvl="2"/>
                <a:endParaRPr lang="en-US" dirty="0"/>
              </a:p>
              <a:p>
                <a:r>
                  <a:rPr lang="en-US" dirty="0"/>
                  <a:t>For </a:t>
                </a:r>
                <a14:m>
                  <m:oMath xmlns:m="http://schemas.openxmlformats.org/officeDocument/2006/math">
                    <m:r>
                      <a:rPr lang="en-US"/>
                      <m:t>𝛾</m:t>
                    </m:r>
                    <m:r>
                      <a:rPr lang="en-US" smtClean="0"/>
                      <m:t>=0.1</m:t>
                    </m:r>
                  </m:oMath>
                </a14:m>
                <a:r>
                  <a:rPr lang="en-US" dirty="0"/>
                  <a:t>, what is the optimal policy?</a:t>
                </a:r>
              </a:p>
              <a:p>
                <a:pPr lvl="2"/>
                <a:endParaRPr lang="en-US" dirty="0"/>
              </a:p>
              <a:p>
                <a:r>
                  <a:rPr lang="en-US" dirty="0"/>
                  <a:t>For which </a:t>
                </a:r>
                <a14:m>
                  <m:oMath xmlns:m="http://schemas.openxmlformats.org/officeDocument/2006/math">
                    <m:r>
                      <a:rPr lang="en-US" smtClean="0"/>
                      <m:t>𝛾</m:t>
                    </m:r>
                  </m:oMath>
                </a14:m>
                <a:r>
                  <a:rPr lang="en-US" dirty="0"/>
                  <a:t> are West and East equally good when in state 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32</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m:t>𝛾</m:t>
                    </m:r>
                    <m:r>
                      <a:rPr lang="en-US" smtClean="0"/>
                      <m:t>=1</m:t>
                    </m:r>
                  </m:oMath>
                </a14:m>
                <a:r>
                  <a:rPr lang="en-US" dirty="0"/>
                  <a:t>, what is the optimal policy?</a:t>
                </a:r>
              </a:p>
              <a:p>
                <a:pPr lvl="2"/>
                <a:endParaRPr lang="en-US" dirty="0"/>
              </a:p>
              <a:p>
                <a:r>
                  <a:rPr lang="en-US" dirty="0"/>
                  <a:t>For </a:t>
                </a:r>
                <a14:m>
                  <m:oMath xmlns:m="http://schemas.openxmlformats.org/officeDocument/2006/math">
                    <m:r>
                      <a:rPr lang="en-US"/>
                      <m:t>𝛾</m:t>
                    </m:r>
                    <m:r>
                      <a:rPr lang="en-US" smtClean="0"/>
                      <m:t>=0.1</m:t>
                    </m:r>
                  </m:oMath>
                </a14:m>
                <a:r>
                  <a:rPr lang="en-US" dirty="0"/>
                  <a:t>, what is the optimal policy?</a:t>
                </a:r>
              </a:p>
              <a:p>
                <a:pPr lvl="2"/>
                <a:endParaRPr lang="en-US" dirty="0"/>
              </a:p>
              <a:p>
                <a:r>
                  <a:rPr lang="en-US" dirty="0"/>
                  <a:t>For which </a:t>
                </a:r>
                <a14:m>
                  <m:oMath xmlns:m="http://schemas.openxmlformats.org/officeDocument/2006/math">
                    <m:r>
                      <a:rPr lang="en-US" smtClean="0"/>
                      <m:t>𝛾</m:t>
                    </m:r>
                  </m:oMath>
                </a14:m>
                <a:r>
                  <a:rPr lang="en-US" dirty="0"/>
                  <a:t> are West and East equally good when in state 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33</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65126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mc:Choice xmlns:a14="http://schemas.microsoft.com/office/drawing/2010/main"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4089849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2691787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963313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3071168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39050745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1460012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43</a:t>
            </a:fld>
            <a:endParaRPr lang="en-US"/>
          </a:p>
        </p:txBody>
      </p:sp>
    </p:spTree>
    <p:extLst>
      <p:ext uri="{BB962C8B-B14F-4D97-AF65-F5344CB8AC3E}">
        <p14:creationId xmlns:p14="http://schemas.microsoft.com/office/powerpoint/2010/main" val="6461654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17863610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1708594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Great, so how do we compute these values?</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0898202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Values of States</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7652023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415758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9868206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2777473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54</a:t>
            </a:fld>
            <a:endParaRPr lang="en-US"/>
          </a:p>
        </p:txBody>
      </p:sp>
    </p:spTree>
    <p:extLst>
      <p:ext uri="{BB962C8B-B14F-4D97-AF65-F5344CB8AC3E}">
        <p14:creationId xmlns:p14="http://schemas.microsoft.com/office/powerpoint/2010/main" val="3742121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55</a:t>
            </a:fld>
            <a:endParaRPr lang="en-US"/>
          </a:p>
        </p:txBody>
      </p:sp>
    </p:spTree>
    <p:extLst>
      <p:ext uri="{BB962C8B-B14F-4D97-AF65-F5344CB8AC3E}">
        <p14:creationId xmlns:p14="http://schemas.microsoft.com/office/powerpoint/2010/main" val="31821610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56117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19645267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016140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17459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6278623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2707843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224306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9104743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19921372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2615715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val="0"/>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val="0"/>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val="0"/>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val="0"/>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val="0"/>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val="0"/>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2154350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1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O(S</a:t>
            </a:r>
            <a:r>
              <a:rPr lang="en-US" sz="2400" baseline="30000" dirty="0">
                <a:ea typeface="ＭＳ Ｐゴシック" pitchFamily="34" charset="-128"/>
              </a:rPr>
              <a:t>2</a:t>
            </a:r>
            <a:r>
              <a:rPr lang="en-US" sz="240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lvl="1">
              <a:lnSpc>
                <a:spcPct val="80000"/>
              </a:lnSpc>
            </a:pPr>
            <a:r>
              <a:rPr lang="en-US" sz="2000" dirty="0">
                <a:ea typeface="ＭＳ Ｐゴシック" pitchFamily="34" charset="-128"/>
              </a:rPr>
              <a:t>Basic idea: approximations get refined towards optimal values</a:t>
            </a:r>
          </a:p>
          <a:p>
            <a:pPr lvl="1">
              <a:lnSpc>
                <a:spcPct val="80000"/>
              </a:lnSpc>
            </a:pPr>
            <a:r>
              <a:rPr lang="en-US" sz="200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752060"/>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718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5718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val="0"/>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mc:Choice xmlns:a14="http://schemas.microsoft.com/office/drawing/2010/main"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mc:Choice xmlns:a14="http://schemas.microsoft.com/office/drawing/2010/main"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P spid="6" grpId="0" animBg="1"/>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08D08-8520-F94E-9ED1-F1113818470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3A31D9B-84C8-5A49-9A2D-149CDA81748E}"/>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7951163-97DE-7249-95AB-891C2FBA8A3B}"/>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568907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257205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9736340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13.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14.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23.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4.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26.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7.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29.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30.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3.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36.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3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3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40.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11086</TotalTime>
  <Words>3922</Words>
  <Application>Microsoft Macintosh PowerPoint</Application>
  <PresentationFormat>Widescreen</PresentationFormat>
  <Paragraphs>702</Paragraphs>
  <Slides>71</Slides>
  <Notes>40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Arial Black</vt:lpstr>
      <vt:lpstr>Calibri</vt:lpstr>
      <vt:lpstr>Cambria Math</vt:lpstr>
      <vt:lpstr>Wingdings</vt:lpstr>
      <vt:lpstr>Essential</vt:lpstr>
      <vt:lpstr>Applied Mechanism Design For Social Good</vt:lpstr>
      <vt:lpstr>Announcements</vt:lpstr>
      <vt:lpstr>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Gridworld V Values</vt:lpstr>
      <vt:lpstr>Gridworld Q Values</vt:lpstr>
      <vt:lpstr>Gridworld V Values</vt:lpstr>
      <vt:lpstr>Gridworld Q Values</vt:lpstr>
      <vt:lpstr>Gridworld V Values</vt:lpstr>
      <vt:lpstr>Gridworld Q Values</vt:lpstr>
      <vt:lpstr>Gridworld V Values</vt:lpstr>
      <vt:lpstr>Gridworld Q Values</vt:lpstr>
      <vt:lpstr>Great, so how do we compute these values?</vt:lpstr>
      <vt:lpstr>Values of States</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Example: Value Iteration</vt:lpstr>
      <vt:lpstr>Convergence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1375</cp:revision>
  <cp:lastPrinted>2016-09-08T16:17:56Z</cp:lastPrinted>
  <dcterms:created xsi:type="dcterms:W3CDTF">2013-03-05T15:39:19Z</dcterms:created>
  <dcterms:modified xsi:type="dcterms:W3CDTF">2020-02-27T02:33:32Z</dcterms:modified>
</cp:coreProperties>
</file>